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7"/>
  </p:notesMasterIdLst>
  <p:sldIdLst>
    <p:sldId id="256" r:id="rId6"/>
    <p:sldId id="324" r:id="rId7"/>
    <p:sldId id="258" r:id="rId8"/>
    <p:sldId id="325" r:id="rId9"/>
    <p:sldId id="323" r:id="rId10"/>
    <p:sldId id="277" r:id="rId11"/>
    <p:sldId id="284" r:id="rId12"/>
    <p:sldId id="327" r:id="rId13"/>
    <p:sldId id="279" r:id="rId14"/>
    <p:sldId id="329" r:id="rId15"/>
    <p:sldId id="267" r:id="rId16"/>
    <p:sldId id="293" r:id="rId17"/>
    <p:sldId id="321" r:id="rId18"/>
    <p:sldId id="330" r:id="rId19"/>
    <p:sldId id="310" r:id="rId20"/>
    <p:sldId id="331" r:id="rId21"/>
    <p:sldId id="333" r:id="rId22"/>
    <p:sldId id="268" r:id="rId23"/>
    <p:sldId id="269" r:id="rId24"/>
    <p:sldId id="334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284C8E-0EA0-4DA6-8E7C-B3882A5507DC}" v="1" dt="2021-02-16T14:21:13.1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04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7A8A9-1AD0-4EF6-ADD1-718CF9CE6B0E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06F5D-C13E-4E10-97EA-77C1C3AB91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766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exercise you will be asked to carry out an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Ecological Impact Assessment (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EcIA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hypothetical development project on the fringes of Wimpole Hall Estate. You will need to put together a scoping matrix and then produce an outline of the surveys needed to provide the baseline data that are needed for the full environmental impacts to be assessed.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06F5D-C13E-4E10-97EA-77C1C3AB919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232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Ecological Aspects often only relate to 1% of total budget spent on an EIA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06F5D-C13E-4E10-97EA-77C1C3AB919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778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Your are conducting the first stages of an Ecological Impact assessment.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06F5D-C13E-4E10-97EA-77C1C3AB919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95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Your are conducting the first stages of an Ecological Impact assessment.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06F5D-C13E-4E10-97EA-77C1C3AB919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790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06F5D-C13E-4E10-97EA-77C1C3AB919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93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06F5D-C13E-4E10-97EA-77C1C3AB919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23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51F2-6CAA-4C06-B61B-0965BE7AC7EE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2E914-3BCB-4A97-B8ED-82DA50372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252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51F2-6CAA-4C06-B61B-0965BE7AC7EE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2E914-3BCB-4A97-B8ED-82DA50372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014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51F2-6CAA-4C06-B61B-0965BE7AC7EE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2E914-3BCB-4A97-B8ED-82DA50372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5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51F2-6CAA-4C06-B61B-0965BE7AC7EE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2E914-3BCB-4A97-B8ED-82DA50372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51F2-6CAA-4C06-B61B-0965BE7AC7EE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2E914-3BCB-4A97-B8ED-82DA50372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15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51F2-6CAA-4C06-B61B-0965BE7AC7EE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2E914-3BCB-4A97-B8ED-82DA50372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332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51F2-6CAA-4C06-B61B-0965BE7AC7EE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2E914-3BCB-4A97-B8ED-82DA50372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872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51F2-6CAA-4C06-B61B-0965BE7AC7EE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2E914-3BCB-4A97-B8ED-82DA50372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203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51F2-6CAA-4C06-B61B-0965BE7AC7EE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2E914-3BCB-4A97-B8ED-82DA50372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657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51F2-6CAA-4C06-B61B-0965BE7AC7EE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2E914-3BCB-4A97-B8ED-82DA50372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05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A51F2-6CAA-4C06-B61B-0965BE7AC7EE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2E914-3BCB-4A97-B8ED-82DA50372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123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A51F2-6CAA-4C06-B61B-0965BE7AC7EE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2E914-3BCB-4A97-B8ED-82DA50372D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23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.docx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lanningguidance.planningportal.gov.uk/blog/guidance/environmental-impact-assessment/" TargetMode="External"/><Relationship Id="rId2" Type="http://schemas.openxmlformats.org/officeDocument/2006/relationships/hyperlink" Target="http://www.ieem.net/eci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803" y="-89490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GB" sz="3600" dirty="0">
                <a:latin typeface="Arial"/>
                <a:cs typeface="Arial"/>
              </a:rPr>
              <a:t>Week 5</a:t>
            </a:r>
            <a:b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dirty="0">
                <a:latin typeface="Arial"/>
                <a:cs typeface="Arial"/>
              </a:rPr>
              <a:t>Sustainable Land Management 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3990" y="3064828"/>
            <a:ext cx="9144000" cy="1655762"/>
          </a:xfrm>
        </p:spPr>
        <p:txBody>
          <a:bodyPr>
            <a:normAutofit/>
          </a:bodyPr>
          <a:lstStyle/>
          <a:p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Assessing Ecological Impact</a:t>
            </a:r>
          </a:p>
        </p:txBody>
      </p:sp>
    </p:spTree>
    <p:extLst>
      <p:ext uri="{BB962C8B-B14F-4D97-AF65-F5344CB8AC3E}">
        <p14:creationId xmlns:p14="http://schemas.microsoft.com/office/powerpoint/2010/main" val="4037301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652" y="10752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4000" b="1" dirty="0"/>
              <a:t>Assignment – Part 2: Ecological Impact of the Site</a:t>
            </a:r>
            <a:br>
              <a:rPr lang="en-GB" sz="4000" b="1" dirty="0"/>
            </a:br>
            <a:br>
              <a:rPr lang="en-GB" sz="4000" i="1" dirty="0"/>
            </a:br>
            <a:r>
              <a:rPr lang="en-GB" sz="4000" i="1" dirty="0"/>
              <a:t>Task 3: </a:t>
            </a:r>
            <a:r>
              <a:rPr lang="en-GB" sz="4000" b="1" dirty="0"/>
              <a:t>Scoping matrix  (20%)</a:t>
            </a:r>
            <a:br>
              <a:rPr lang="en-GB" sz="4000" b="1" dirty="0"/>
            </a:br>
            <a:r>
              <a:rPr lang="en-GB" sz="4000" i="1" dirty="0"/>
              <a:t>Task 4: </a:t>
            </a:r>
            <a:r>
              <a:rPr lang="en-GB" sz="4000" b="1" dirty="0"/>
              <a:t>Scientific rationale for impact rating (30%)</a:t>
            </a:r>
            <a:br>
              <a:rPr lang="en-GB" sz="4000" b="1" dirty="0"/>
            </a:br>
            <a:endParaRPr lang="en-GB" sz="4000" b="1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0D27CE-1EE2-4941-A9A5-F3108F9AE73F}"/>
              </a:ext>
            </a:extLst>
          </p:cNvPr>
          <p:cNvSpPr/>
          <p:nvPr/>
        </p:nvSpPr>
        <p:spPr>
          <a:xfrm>
            <a:off x="594911" y="2996589"/>
            <a:ext cx="10311788" cy="2323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Next week we will hear about the importance of scientific evidence for decision-making in conservation – the same goes for planning decision.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In this assignment you should be referencing the primary literature.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3560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4598" y="524922"/>
            <a:ext cx="10081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GB" sz="3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What is a scoping matrix ?</a:t>
            </a:r>
            <a:endParaRPr lang="en-GB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4" descr="EIAScoping2(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7" t="4559" b="-2"/>
          <a:stretch>
            <a:fillRect/>
          </a:stretch>
        </p:blipFill>
        <p:spPr bwMode="auto">
          <a:xfrm>
            <a:off x="1195692" y="2017591"/>
            <a:ext cx="9964738" cy="889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75845" y="3552976"/>
            <a:ext cx="2250831" cy="375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Ecological impacts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883947" y="2761589"/>
            <a:ext cx="28369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Development actions</a:t>
            </a:r>
          </a:p>
        </p:txBody>
      </p:sp>
      <p:sp>
        <p:nvSpPr>
          <p:cNvPr id="9" name="Left Arrow 8"/>
          <p:cNvSpPr/>
          <p:nvPr/>
        </p:nvSpPr>
        <p:spPr>
          <a:xfrm rot="10800000">
            <a:off x="3240740" y="2749823"/>
            <a:ext cx="960387" cy="40413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eft Arrow 9"/>
          <p:cNvSpPr/>
          <p:nvPr/>
        </p:nvSpPr>
        <p:spPr>
          <a:xfrm rot="13817705">
            <a:off x="1484257" y="4225349"/>
            <a:ext cx="960387" cy="40413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094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>
            <a:extLst>
              <a:ext uri="{FF2B5EF4-FFF2-40B4-BE49-F238E27FC236}">
                <a16:creationId xmlns:a16="http://schemas.microsoft.com/office/drawing/2014/main" id="{6E5BF6B2-527E-42D1-AD8D-22CD4D48C2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9211" y="-171450"/>
            <a:ext cx="10414535" cy="6381750"/>
          </a:xfrm>
        </p:spPr>
        <p:txBody>
          <a:bodyPr rtlCol="0">
            <a:normAutofit/>
          </a:bodyPr>
          <a:lstStyle/>
          <a:p>
            <a:pPr marL="0" indent="0">
              <a:buNone/>
              <a:defRPr/>
            </a:pPr>
            <a:endParaRPr lang="en-GB" sz="2000" dirty="0"/>
          </a:p>
          <a:p>
            <a:pPr marL="0" indent="0">
              <a:buNone/>
              <a:defRPr/>
            </a:pPr>
            <a:r>
              <a:rPr lang="en-GB" sz="3200" dirty="0" err="1"/>
              <a:t>Indepth</a:t>
            </a:r>
            <a:r>
              <a:rPr lang="en-GB" sz="3200" dirty="0"/>
              <a:t> scoping can assess ecological impacts at each stage of development.</a:t>
            </a:r>
          </a:p>
          <a:p>
            <a:pPr>
              <a:buNone/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</p:txBody>
      </p:sp>
      <p:pic>
        <p:nvPicPr>
          <p:cNvPr id="46083" name="Picture 4" descr="EIAScoping2(1)">
            <a:extLst>
              <a:ext uri="{FF2B5EF4-FFF2-40B4-BE49-F238E27FC236}">
                <a16:creationId xmlns:a16="http://schemas.microsoft.com/office/drawing/2014/main" id="{C973DCC0-DF08-4CB5-831A-5F4BD6965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7" t="4559" b="-2"/>
          <a:stretch>
            <a:fillRect/>
          </a:stretch>
        </p:blipFill>
        <p:spPr bwMode="auto">
          <a:xfrm>
            <a:off x="1330325" y="1196976"/>
            <a:ext cx="9964738" cy="889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Box 2">
            <a:extLst>
              <a:ext uri="{FF2B5EF4-FFF2-40B4-BE49-F238E27FC236}">
                <a16:creationId xmlns:a16="http://schemas.microsoft.com/office/drawing/2014/main" id="{0AAA2C24-100E-444C-8F37-DF8A78A30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0" y="4797425"/>
            <a:ext cx="1079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GB" altLang="en-US"/>
          </a:p>
        </p:txBody>
      </p:sp>
      <p:sp>
        <p:nvSpPr>
          <p:cNvPr id="46085" name="TextBox 5">
            <a:extLst>
              <a:ext uri="{FF2B5EF4-FFF2-40B4-BE49-F238E27FC236}">
                <a16:creationId xmlns:a16="http://schemas.microsoft.com/office/drawing/2014/main" id="{33B39E94-14C7-4F83-B017-48238FE7C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0" y="5503863"/>
            <a:ext cx="1079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GB" altLang="en-US"/>
          </a:p>
        </p:txBody>
      </p:sp>
      <p:sp>
        <p:nvSpPr>
          <p:cNvPr id="46086" name="TextBox 6">
            <a:extLst>
              <a:ext uri="{FF2B5EF4-FFF2-40B4-BE49-F238E27FC236}">
                <a16:creationId xmlns:a16="http://schemas.microsoft.com/office/drawing/2014/main" id="{2C3E11D7-5CCF-4085-BA77-4F4930DE6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0" y="6488114"/>
            <a:ext cx="1079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GB" altLang="en-US"/>
          </a:p>
        </p:txBody>
      </p:sp>
      <p:sp>
        <p:nvSpPr>
          <p:cNvPr id="46087" name="TextBox 7">
            <a:extLst>
              <a:ext uri="{FF2B5EF4-FFF2-40B4-BE49-F238E27FC236}">
                <a16:creationId xmlns:a16="http://schemas.microsoft.com/office/drawing/2014/main" id="{DF09B4F2-DFFC-4158-89D5-D55BF8FB3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725" y="6461125"/>
            <a:ext cx="1081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GB" altLang="en-US"/>
          </a:p>
        </p:txBody>
      </p:sp>
      <p:sp>
        <p:nvSpPr>
          <p:cNvPr id="46088" name="TextBox 8">
            <a:extLst>
              <a:ext uri="{FF2B5EF4-FFF2-40B4-BE49-F238E27FC236}">
                <a16:creationId xmlns:a16="http://schemas.microsoft.com/office/drawing/2014/main" id="{5833FA37-3C99-431B-99C5-99C21B54B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8388" y="6896100"/>
            <a:ext cx="1079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GB" altLang="en-US"/>
          </a:p>
        </p:txBody>
      </p:sp>
      <p:sp>
        <p:nvSpPr>
          <p:cNvPr id="46089" name="TextBox 9">
            <a:extLst>
              <a:ext uri="{FF2B5EF4-FFF2-40B4-BE49-F238E27FC236}">
                <a16:creationId xmlns:a16="http://schemas.microsoft.com/office/drawing/2014/main" id="{9FA29806-09E1-4904-8AD5-968750ADA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8025" y="3792539"/>
            <a:ext cx="1081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GB" altLang="en-US"/>
          </a:p>
        </p:txBody>
      </p:sp>
      <p:sp>
        <p:nvSpPr>
          <p:cNvPr id="46090" name="TextBox 10">
            <a:extLst>
              <a:ext uri="{FF2B5EF4-FFF2-40B4-BE49-F238E27FC236}">
                <a16:creationId xmlns:a16="http://schemas.microsoft.com/office/drawing/2014/main" id="{5D40CE14-E561-44CD-AFDD-849FAD3B3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775" y="4071938"/>
            <a:ext cx="1079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GB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>
            <a:extLst>
              <a:ext uri="{FF2B5EF4-FFF2-40B4-BE49-F238E27FC236}">
                <a16:creationId xmlns:a16="http://schemas.microsoft.com/office/drawing/2014/main" id="{E994C905-91A8-4140-B4E5-79925ADD6D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54777" y="-171450"/>
            <a:ext cx="10956197" cy="6381750"/>
          </a:xfrm>
        </p:spPr>
        <p:txBody>
          <a:bodyPr rtlCol="0">
            <a:normAutofit/>
          </a:bodyPr>
          <a:lstStyle/>
          <a:p>
            <a:pPr marL="0" indent="0">
              <a:buNone/>
              <a:defRPr/>
            </a:pPr>
            <a:endParaRPr lang="en-GB" sz="2000" dirty="0"/>
          </a:p>
          <a:p>
            <a:pPr marL="0" indent="0">
              <a:buNone/>
              <a:defRPr/>
            </a:pPr>
            <a:r>
              <a:rPr lang="en-GB" sz="3200" dirty="0"/>
              <a:t>Some impacts likely to be more serious than others – need some form of scaling</a:t>
            </a:r>
          </a:p>
          <a:p>
            <a:pPr>
              <a:buNone/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</p:txBody>
      </p:sp>
      <p:pic>
        <p:nvPicPr>
          <p:cNvPr id="47107" name="Picture 4" descr="EIAScoping2(1)">
            <a:extLst>
              <a:ext uri="{FF2B5EF4-FFF2-40B4-BE49-F238E27FC236}">
                <a16:creationId xmlns:a16="http://schemas.microsoft.com/office/drawing/2014/main" id="{B0093ED8-AC42-4AD0-8D29-626DF73F9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7" t="4559" b="-2"/>
          <a:stretch>
            <a:fillRect/>
          </a:stretch>
        </p:blipFill>
        <p:spPr bwMode="auto">
          <a:xfrm>
            <a:off x="1330325" y="1196976"/>
            <a:ext cx="9964738" cy="889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E425427-94B8-4D1D-9F6E-471C3F698961}"/>
              </a:ext>
            </a:extLst>
          </p:cNvPr>
          <p:cNvSpPr/>
          <p:nvPr/>
        </p:nvSpPr>
        <p:spPr>
          <a:xfrm>
            <a:off x="4403725" y="418465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D33AC5F-19CA-4126-BA88-4FFE7EECB5BB}"/>
              </a:ext>
            </a:extLst>
          </p:cNvPr>
          <p:cNvSpPr/>
          <p:nvPr/>
        </p:nvSpPr>
        <p:spPr>
          <a:xfrm>
            <a:off x="4583114" y="3860801"/>
            <a:ext cx="288925" cy="2889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15E363F-BA83-4110-9AA7-0D458BDB23AD}"/>
              </a:ext>
            </a:extLst>
          </p:cNvPr>
          <p:cNvSpPr/>
          <p:nvPr/>
        </p:nvSpPr>
        <p:spPr>
          <a:xfrm>
            <a:off x="5087938" y="4878388"/>
            <a:ext cx="215900" cy="215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7F3A28D-B2BB-4A79-917B-5E29D6307C59}"/>
              </a:ext>
            </a:extLst>
          </p:cNvPr>
          <p:cNvSpPr/>
          <p:nvPr/>
        </p:nvSpPr>
        <p:spPr>
          <a:xfrm>
            <a:off x="5159375" y="5637213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A9357C8-65F5-4C84-A600-B6F7A596076B}"/>
              </a:ext>
            </a:extLst>
          </p:cNvPr>
          <p:cNvSpPr/>
          <p:nvPr/>
        </p:nvSpPr>
        <p:spPr>
          <a:xfrm>
            <a:off x="5159375" y="6597650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5482D7-8E12-4105-A4F5-B3D5EC701614}"/>
              </a:ext>
            </a:extLst>
          </p:cNvPr>
          <p:cNvSpPr/>
          <p:nvPr/>
        </p:nvSpPr>
        <p:spPr>
          <a:xfrm>
            <a:off x="9083675" y="6524625"/>
            <a:ext cx="107950" cy="1079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7B0500F-4A76-456B-A90E-40FE3FA61A6B}"/>
              </a:ext>
            </a:extLst>
          </p:cNvPr>
          <p:cNvSpPr/>
          <p:nvPr/>
        </p:nvSpPr>
        <p:spPr>
          <a:xfrm>
            <a:off x="8724900" y="6958013"/>
            <a:ext cx="323850" cy="3238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>
            <a:extLst>
              <a:ext uri="{FF2B5EF4-FFF2-40B4-BE49-F238E27FC236}">
                <a16:creationId xmlns:a16="http://schemas.microsoft.com/office/drawing/2014/main" id="{E994C905-91A8-4140-B4E5-79925ADD6D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2546" y="380140"/>
            <a:ext cx="9074150" cy="6381750"/>
          </a:xfrm>
        </p:spPr>
        <p:txBody>
          <a:bodyPr rtlCol="0">
            <a:normAutofit/>
          </a:bodyPr>
          <a:lstStyle/>
          <a:p>
            <a:pPr marL="0" indent="0">
              <a:buNone/>
              <a:defRPr/>
            </a:pPr>
            <a:r>
              <a:rPr lang="en-GB" sz="3200" dirty="0"/>
              <a:t>One option is to use a traffic-light system…</a:t>
            </a:r>
          </a:p>
          <a:p>
            <a:pPr>
              <a:buNone/>
              <a:defRPr/>
            </a:pPr>
            <a:endParaRPr lang="en-GB" sz="2400" dirty="0"/>
          </a:p>
          <a:p>
            <a:pPr>
              <a:defRPr/>
            </a:pPr>
            <a:endParaRPr lang="en-GB" sz="24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FF4268-D84C-47FE-90B7-A6B75A155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68" y="1404155"/>
            <a:ext cx="6509537" cy="373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14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>
            <a:extLst>
              <a:ext uri="{FF2B5EF4-FFF2-40B4-BE49-F238E27FC236}">
                <a16:creationId xmlns:a16="http://schemas.microsoft.com/office/drawing/2014/main" id="{4AEA712E-6FDB-48BF-85AB-62F12AA0DC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4573" y="260350"/>
            <a:ext cx="8229600" cy="63373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altLang="en-US" sz="3200" dirty="0"/>
              <a:t>Or to quantify impacts numerically.</a:t>
            </a:r>
            <a:endParaRPr lang="en-GB" altLang="en-US" sz="3200" dirty="0">
              <a:cs typeface="Calibri"/>
            </a:endParaRPr>
          </a:p>
        </p:txBody>
      </p:sp>
      <p:pic>
        <p:nvPicPr>
          <p:cNvPr id="48131" name="Picture 4" descr="Matrix">
            <a:extLst>
              <a:ext uri="{FF2B5EF4-FFF2-40B4-BE49-F238E27FC236}">
                <a16:creationId xmlns:a16="http://schemas.microsoft.com/office/drawing/2014/main" id="{8132391C-9E6E-473B-9F49-A20E5BC0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4305" r="4910" b="4298"/>
          <a:stretch>
            <a:fillRect/>
          </a:stretch>
        </p:blipFill>
        <p:spPr bwMode="auto">
          <a:xfrm>
            <a:off x="4367213" y="836614"/>
            <a:ext cx="6407150" cy="602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6">
            <a:extLst>
              <a:ext uri="{FF2B5EF4-FFF2-40B4-BE49-F238E27FC236}">
                <a16:creationId xmlns:a16="http://schemas.microsoft.com/office/drawing/2014/main" id="{9C6DC78E-E3FA-4D1B-9219-2B6270634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1" r="43097"/>
          <a:stretch>
            <a:fillRect/>
          </a:stretch>
        </p:blipFill>
        <p:spPr bwMode="auto">
          <a:xfrm>
            <a:off x="1573309" y="2121341"/>
            <a:ext cx="2632075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4AA1-4949-44D5-94DB-91BA0D636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52" y="-2104"/>
            <a:ext cx="10515600" cy="1325563"/>
          </a:xfrm>
        </p:spPr>
        <p:txBody>
          <a:bodyPr/>
          <a:lstStyle/>
          <a:p>
            <a:r>
              <a:rPr lang="en-GB" dirty="0"/>
              <a:t>Building your own scoping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93287-BF93-4B63-AFC6-223D58EEF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3238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Include ecological components identified in Part 1 of the assignment.</a:t>
            </a:r>
          </a:p>
          <a:p>
            <a:pPr marL="0" indent="0">
              <a:buNone/>
            </a:pPr>
            <a:r>
              <a:rPr lang="en-GB" dirty="0"/>
              <a:t>Rate impacts for at least four stages of development.</a:t>
            </a:r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8E0449C-388C-4842-BC7A-AA2E725709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5068491"/>
              </p:ext>
            </p:extLst>
          </p:nvPr>
        </p:nvGraphicFramePr>
        <p:xfrm>
          <a:off x="703033" y="1862444"/>
          <a:ext cx="8914691" cy="266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r:id="rId4" imgW="5717562" imgH="1962570" progId="Word.Document.12">
                  <p:embed/>
                </p:oleObj>
              </mc:Choice>
              <mc:Fallback>
                <p:oleObj name="Document" r:id="rId4" imgW="5717562" imgH="196257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8E0449C-388C-4842-BC7A-AA2E725709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033" y="1862444"/>
                        <a:ext cx="8914691" cy="266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6595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99" y="2963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/>
              <a:t>Some tips</a:t>
            </a:r>
            <a:endParaRPr lang="en-GB" sz="4000" b="1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67AF17-D866-45D1-BFBC-9B9488065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6491" y="1430356"/>
            <a:ext cx="10106139" cy="437369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Consider pooling species into groups, e.g. woodland birds, freshwater. Invertebrates. </a:t>
            </a:r>
            <a:r>
              <a:rPr lang="en-GB" b="0" i="1" dirty="0"/>
              <a:t>When justifying your impact scores you can then identify protected species in the text and discuss their ecology, range/extent, national/international importance (Refer back to the TAG checklist).</a:t>
            </a:r>
            <a:endParaRPr lang="en-US"/>
          </a:p>
          <a:p>
            <a:endParaRPr lang="en-GB" sz="1000" b="0" i="1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Where you can, draw on examples from the scientific-literature. </a:t>
            </a:r>
            <a:r>
              <a:rPr lang="en-GB" b="0" i="1" dirty="0"/>
              <a:t>Though be aware that examples may be missing for certain species or whole groups of taxa.</a:t>
            </a:r>
          </a:p>
          <a:p>
            <a:endParaRPr lang="en-GB" sz="100" b="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Think about the different levels of impact you expect in Lime Kiln Close and East Pits. </a:t>
            </a:r>
            <a:r>
              <a:rPr lang="en-GB" b="0" dirty="0"/>
              <a:t>Do the </a:t>
            </a:r>
            <a:r>
              <a:rPr lang="en-GB" b="0" i="1" dirty="0"/>
              <a:t>species/habitats differ in terms of ecological importance? Will impacts differ between the proposed housing development and community farm?</a:t>
            </a:r>
          </a:p>
        </p:txBody>
      </p:sp>
    </p:spTree>
    <p:extLst>
      <p:ext uri="{BB962C8B-B14F-4D97-AF65-F5344CB8AC3E}">
        <p14:creationId xmlns:p14="http://schemas.microsoft.com/office/powerpoint/2010/main" val="1916962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7877" y="478184"/>
            <a:ext cx="11066586" cy="26239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600" b="1" dirty="0">
                <a:latin typeface="Calibri Light"/>
                <a:ea typeface="+mn-lt"/>
                <a:cs typeface="+mn-lt"/>
              </a:rPr>
              <a:t>Assignment – Part 3</a:t>
            </a:r>
            <a:r>
              <a:rPr lang="en-GB" sz="3600" b="1" dirty="0">
                <a:latin typeface="Calibri Light"/>
                <a:ea typeface="Times New Roman" panose="02020603050405020304" pitchFamily="18" charset="0"/>
                <a:cs typeface="Arial"/>
              </a:rPr>
              <a:t> </a:t>
            </a:r>
            <a:endParaRPr lang="en-GB" sz="3600" dirty="0">
              <a:latin typeface="Calibri Light"/>
              <a:ea typeface="Times New Roman" panose="02020603050405020304" pitchFamily="18" charset="0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GB" sz="3600" i="1" dirty="0">
                <a:latin typeface="Calibri Light"/>
                <a:ea typeface="Times New Roman" panose="02020603050405020304" pitchFamily="18" charset="0"/>
                <a:cs typeface="Arial"/>
              </a:rPr>
              <a:t>Task 5:</a:t>
            </a:r>
            <a:r>
              <a:rPr lang="en-GB" sz="3600" b="1" dirty="0">
                <a:latin typeface="Calibri Light"/>
                <a:ea typeface="Times New Roman" panose="02020603050405020304" pitchFamily="18" charset="0"/>
                <a:cs typeface="Arial"/>
              </a:rPr>
              <a:t> </a:t>
            </a:r>
            <a:r>
              <a:rPr lang="en-GB" sz="3600" b="1" dirty="0">
                <a:effectLst/>
                <a:latin typeface="Calibri Light"/>
                <a:ea typeface="Times New Roman" panose="02020603050405020304" pitchFamily="18" charset="0"/>
                <a:cs typeface="Calibri Light"/>
              </a:rPr>
              <a:t>Suggestions for additional data collection</a:t>
            </a:r>
            <a:r>
              <a:rPr lang="en-GB" sz="3600" b="1" dirty="0">
                <a:latin typeface="Calibri Light"/>
                <a:ea typeface="Times New Roman" panose="02020603050405020304" pitchFamily="18" charset="0"/>
                <a:cs typeface="Calibri Light"/>
              </a:rPr>
              <a:t> </a:t>
            </a:r>
            <a:r>
              <a:rPr lang="en-GB" sz="3600" b="1" dirty="0">
                <a:effectLst/>
                <a:latin typeface="Calibri Light"/>
                <a:ea typeface="Times New Roman" panose="02020603050405020304" pitchFamily="18" charset="0"/>
                <a:cs typeface="Arial"/>
              </a:rPr>
              <a:t>(10%)</a:t>
            </a:r>
            <a:endParaRPr lang="en-GB" sz="3600">
              <a:effectLst/>
              <a:latin typeface="Calibri Light"/>
              <a:ea typeface="Times New Roman" panose="02020603050405020304" pitchFamily="18" charset="0"/>
              <a:cs typeface="Arial"/>
            </a:endParaRPr>
          </a:p>
          <a:p>
            <a:endParaRPr lang="en-GB" sz="1200" dirty="0">
              <a:effectLst/>
              <a:latin typeface="Calibri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Calibri"/>
                <a:ea typeface="Times New Roman" panose="02020603050405020304" pitchFamily="18" charset="0"/>
                <a:cs typeface="Calibri"/>
              </a:rPr>
              <a:t>Is there </a:t>
            </a:r>
            <a:r>
              <a:rPr lang="en-GB" sz="2800" b="1" dirty="0">
                <a:latin typeface="Calibri"/>
                <a:ea typeface="Times New Roman" panose="02020603050405020304" pitchFamily="18" charset="0"/>
                <a:cs typeface="Calibri"/>
              </a:rPr>
              <a:t>sufficient information</a:t>
            </a:r>
            <a:r>
              <a:rPr lang="en-GB" sz="2800" dirty="0">
                <a:latin typeface="Calibri"/>
                <a:ea typeface="Times New Roman" panose="02020603050405020304" pitchFamily="18" charset="0"/>
                <a:cs typeface="Calibri"/>
              </a:rPr>
              <a:t> to make a thorough impact assessment?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Calibri"/>
                <a:ea typeface="Times New Roman" panose="02020603050405020304" pitchFamily="18" charset="0"/>
                <a:cs typeface="Calibri"/>
              </a:rPr>
              <a:t>Consider the following habitats and taxa:</a:t>
            </a:r>
            <a:endParaRPr lang="en-GB" sz="2800" dirty="0">
              <a:effectLst/>
              <a:latin typeface="Calibri"/>
              <a:ea typeface="Times New Roman" panose="02020603050405020304" pitchFamily="18" charset="0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51920" y="2676469"/>
            <a:ext cx="4562819" cy="2606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79705">
              <a:lnSpc>
                <a:spcPct val="115000"/>
              </a:lnSpc>
              <a:spcAft>
                <a:spcPts val="0"/>
              </a:spcAft>
              <a:tabLst>
                <a:tab pos="540385" algn="l"/>
              </a:tabLst>
            </a:pPr>
            <a:r>
              <a:rPr lang="en-GB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1)	 Trees/woodland</a:t>
            </a:r>
            <a:endParaRPr lang="en-GB" sz="24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-179705">
              <a:lnSpc>
                <a:spcPct val="115000"/>
              </a:lnSpc>
              <a:spcAft>
                <a:spcPts val="0"/>
              </a:spcAft>
              <a:tabLst>
                <a:tab pos="540385" algn="l"/>
              </a:tabLst>
            </a:pPr>
            <a:r>
              <a:rPr lang="en-GB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2)	 Hedgerows</a:t>
            </a:r>
            <a:endParaRPr lang="en-GB" sz="24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-179705">
              <a:lnSpc>
                <a:spcPct val="115000"/>
              </a:lnSpc>
              <a:spcAft>
                <a:spcPts val="0"/>
              </a:spcAft>
              <a:tabLst>
                <a:tab pos="540385" algn="l"/>
              </a:tabLst>
            </a:pPr>
            <a:r>
              <a:rPr lang="en-GB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3)	 Water bodies</a:t>
            </a:r>
            <a:endParaRPr lang="en-GB" sz="24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-179705">
              <a:lnSpc>
                <a:spcPct val="115000"/>
              </a:lnSpc>
              <a:spcAft>
                <a:spcPts val="0"/>
              </a:spcAft>
              <a:tabLst>
                <a:tab pos="540385" algn="l"/>
              </a:tabLst>
            </a:pPr>
            <a:r>
              <a:rPr lang="en-GB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4) 	 Mammals</a:t>
            </a:r>
            <a:endParaRPr lang="en-GB" sz="24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-179705">
              <a:lnSpc>
                <a:spcPct val="115000"/>
              </a:lnSpc>
              <a:spcAft>
                <a:spcPts val="0"/>
              </a:spcAft>
              <a:tabLst>
                <a:tab pos="540385" algn="l"/>
              </a:tabLst>
            </a:pPr>
            <a:r>
              <a:rPr lang="en-GB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5) 	 Birds</a:t>
            </a:r>
            <a:endParaRPr lang="en-GB" sz="24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-179705">
              <a:lnSpc>
                <a:spcPct val="115000"/>
              </a:lnSpc>
              <a:spcAft>
                <a:spcPts val="0"/>
              </a:spcAft>
              <a:tabLst>
                <a:tab pos="540385" algn="l"/>
              </a:tabLst>
            </a:pPr>
            <a:r>
              <a:rPr lang="en-GB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6) 	 Amphibians and Reptiles.</a:t>
            </a:r>
            <a:endParaRPr lang="en-GB" sz="24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0176" y="3665995"/>
            <a:ext cx="6096000" cy="2585323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r>
              <a:rPr lang="en-GB" sz="2800" b="1" dirty="0">
                <a:effectLst/>
                <a:latin typeface="Calibri"/>
                <a:ea typeface="Times New Roman" panose="02020603050405020304" pitchFamily="18" charset="0"/>
                <a:cs typeface="Calibri"/>
              </a:rPr>
              <a:t>Be selective – not all these groups </a:t>
            </a:r>
            <a:r>
              <a:rPr lang="en-GB" sz="2800" b="1" dirty="0">
                <a:latin typeface="Calibri"/>
                <a:ea typeface="Times New Roman" panose="02020603050405020304" pitchFamily="18" charset="0"/>
                <a:cs typeface="Calibri"/>
              </a:rPr>
              <a:t>will need additional monitoring</a:t>
            </a:r>
          </a:p>
          <a:p>
            <a:endParaRPr lang="en-GB" sz="2800" b="1" dirty="0">
              <a:latin typeface="Calibri"/>
              <a:ea typeface="Times New Roman" panose="02020603050405020304" pitchFamily="18" charset="0"/>
              <a:cs typeface="Calibri"/>
            </a:endParaRPr>
          </a:p>
          <a:p>
            <a:r>
              <a:rPr lang="en-GB" sz="2800" dirty="0">
                <a:latin typeface="Calibri"/>
                <a:ea typeface="Times New Roman" panose="02020603050405020304" pitchFamily="18" charset="0"/>
                <a:cs typeface="Calibri"/>
              </a:rPr>
              <a:t>Consider available’ information and check current species records. Are they up to date? Are they extensive enough?  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58924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26830" y="1600780"/>
            <a:ext cx="10018006" cy="31085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/>
                <a:ea typeface="Times New Roman" panose="02020603050405020304" pitchFamily="18" charset="0"/>
                <a:cs typeface="Calibri"/>
              </a:rPr>
              <a:t>Once you’ve decided which information is lacking, </a:t>
            </a:r>
            <a:r>
              <a:rPr lang="en-GB" sz="2800" b="1" dirty="0">
                <a:latin typeface="Calibri"/>
                <a:ea typeface="Times New Roman" panose="02020603050405020304" pitchFamily="18" charset="0"/>
                <a:cs typeface="Calibri"/>
              </a:rPr>
              <a:t>suggest and describe</a:t>
            </a:r>
            <a:r>
              <a:rPr lang="en-GB" sz="2800" dirty="0">
                <a:latin typeface="Calibri"/>
                <a:ea typeface="Times New Roman" panose="02020603050405020304" pitchFamily="18" charset="0"/>
                <a:cs typeface="Calibri"/>
              </a:rPr>
              <a:t> the most appropriate/accepted </a:t>
            </a:r>
            <a:r>
              <a:rPr lang="en-GB" sz="2800" b="1" dirty="0">
                <a:latin typeface="Calibri"/>
                <a:ea typeface="Times New Roman" panose="02020603050405020304" pitchFamily="18" charset="0"/>
                <a:cs typeface="Calibri"/>
              </a:rPr>
              <a:t>survey protocols</a:t>
            </a:r>
            <a:r>
              <a:rPr lang="en-GB" sz="2800" dirty="0">
                <a:latin typeface="Calibri"/>
                <a:ea typeface="Times New Roman" panose="02020603050405020304" pitchFamily="18" charset="0"/>
                <a:cs typeface="Calibri"/>
              </a:rPr>
              <a:t> needed to collect that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>
              <a:latin typeface="Calibri"/>
              <a:ea typeface="Times New Roman" panose="02020603050405020304" pitchFamily="18" charset="0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/>
                <a:ea typeface="Times New Roman" panose="02020603050405020304" pitchFamily="18" charset="0"/>
                <a:cs typeface="Calibri"/>
              </a:rPr>
              <a:t>Consider aspects such a seasonality.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>
              <a:latin typeface="Calibri"/>
              <a:ea typeface="Times New Roman" panose="02020603050405020304" pitchFamily="18" charset="0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/>
                <a:ea typeface="Times New Roman" panose="02020603050405020304" pitchFamily="18" charset="0"/>
                <a:cs typeface="Calibri"/>
              </a:rPr>
              <a:t>Do research! </a:t>
            </a:r>
            <a:r>
              <a:rPr lang="en-GB" sz="2800" i="1" dirty="0">
                <a:latin typeface="Calibri"/>
                <a:ea typeface="Times New Roman" panose="02020603050405020304" pitchFamily="18" charset="0"/>
                <a:cs typeface="Calibri"/>
              </a:rPr>
              <a:t> (JNCC  guidelines will be a good place to start…)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2E855-CBB1-45CD-A194-93460DC93724}"/>
              </a:ext>
            </a:extLst>
          </p:cNvPr>
          <p:cNvSpPr/>
          <p:nvPr/>
        </p:nvSpPr>
        <p:spPr>
          <a:xfrm>
            <a:off x="561154" y="221124"/>
            <a:ext cx="11066586" cy="83388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600" i="1" dirty="0">
                <a:latin typeface="Calibri Light"/>
                <a:ea typeface="Times New Roman" panose="02020603050405020304" pitchFamily="18" charset="0"/>
                <a:cs typeface="Arial"/>
              </a:rPr>
              <a:t>Task 5:</a:t>
            </a:r>
            <a:r>
              <a:rPr lang="en-GB" sz="3600" b="1" dirty="0">
                <a:latin typeface="Calibri Light"/>
                <a:ea typeface="Times New Roman" panose="02020603050405020304" pitchFamily="18" charset="0"/>
                <a:cs typeface="Arial"/>
              </a:rPr>
              <a:t> </a:t>
            </a:r>
            <a:r>
              <a:rPr lang="en-GB" sz="3600" b="1" dirty="0">
                <a:effectLst/>
                <a:latin typeface="Calibri Light"/>
                <a:ea typeface="Times New Roman" panose="02020603050405020304" pitchFamily="18" charset="0"/>
                <a:cs typeface="Calibri Light"/>
              </a:rPr>
              <a:t>Suggestions for additional data collection</a:t>
            </a:r>
            <a:r>
              <a:rPr lang="en-GB" sz="3600" b="1" dirty="0">
                <a:latin typeface="Calibri Light"/>
                <a:ea typeface="Times New Roman" panose="02020603050405020304" pitchFamily="18" charset="0"/>
                <a:cs typeface="Calibri Light"/>
              </a:rPr>
              <a:t> </a:t>
            </a:r>
            <a:r>
              <a:rPr lang="en-GB" sz="3600" b="1" dirty="0">
                <a:effectLst/>
                <a:latin typeface="Calibri Light"/>
                <a:ea typeface="Times New Roman" panose="02020603050405020304" pitchFamily="18" charset="0"/>
                <a:cs typeface="Arial"/>
              </a:rPr>
              <a:t>(10%)</a:t>
            </a:r>
            <a:endParaRPr lang="en-GB" sz="2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721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BB63B-98B6-4C2B-BA26-D752E4EC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16" y="519362"/>
            <a:ext cx="10515600" cy="1325563"/>
          </a:xfrm>
        </p:spPr>
        <p:txBody>
          <a:bodyPr/>
          <a:lstStyle/>
          <a:p>
            <a:r>
              <a:rPr lang="en-GB" b="1" dirty="0"/>
              <a:t>What does an Environmental Impact Assessment (EIA) involve?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24D6-5FCF-48E3-8244-6074E66CC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65" y="258211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defRPr/>
            </a:pPr>
            <a:r>
              <a:rPr lang="en-GB" dirty="0"/>
              <a:t>Collects and assesses information on the likely environmental effects of a project in order to:</a:t>
            </a:r>
          </a:p>
          <a:p>
            <a:pPr marL="0" indent="0">
              <a:buNone/>
              <a:defRPr/>
            </a:pPr>
            <a:endParaRPr lang="en-GB" sz="600" dirty="0"/>
          </a:p>
          <a:p>
            <a:pPr marL="514350" indent="-514350">
              <a:buAutoNum type="arabicParenR"/>
              <a:defRPr/>
            </a:pPr>
            <a:r>
              <a:rPr lang="en-GB" dirty="0"/>
              <a:t>Allow developers to modify their project design </a:t>
            </a:r>
            <a:endParaRPr lang="en-GB" dirty="0">
              <a:cs typeface="Calibri"/>
            </a:endParaRPr>
          </a:p>
          <a:p>
            <a:pPr marL="514350" indent="-514350">
              <a:buFont typeface="Arial" panose="020B0604020202020204" pitchFamily="34" charset="0"/>
              <a:buAutoNum type="arabicParenR"/>
              <a:defRPr/>
            </a:pPr>
            <a:endParaRPr lang="en-GB" sz="600" dirty="0"/>
          </a:p>
          <a:p>
            <a:pPr marL="0" indent="0">
              <a:buNone/>
              <a:defRPr/>
            </a:pPr>
            <a:r>
              <a:rPr lang="en-GB" dirty="0"/>
              <a:t>2)   Inform decision makers on whether permission should be granted</a:t>
            </a:r>
            <a:endParaRPr lang="en-GB" dirty="0">
              <a:cs typeface="Calibri"/>
            </a:endParaRP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05970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882DA-3B0C-48DC-9730-16203F71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59" y="1127584"/>
            <a:ext cx="10515600" cy="1325563"/>
          </a:xfrm>
        </p:spPr>
        <p:txBody>
          <a:bodyPr>
            <a:noAutofit/>
          </a:bodyPr>
          <a:lstStyle/>
          <a:p>
            <a:r>
              <a:rPr lang="en-GB" b="1" dirty="0"/>
              <a:t>We will spend the rest of the session discussing the likely ecological impacts associated with the proposed eco-village at Cherry Hinton Pits.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4F84B3-184D-4193-85C9-A7CAEA9CF57F}"/>
              </a:ext>
            </a:extLst>
          </p:cNvPr>
          <p:cNvSpPr/>
          <p:nvPr/>
        </p:nvSpPr>
        <p:spPr>
          <a:xfrm>
            <a:off x="799871" y="3334896"/>
            <a:ext cx="9913941" cy="26776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i="1" dirty="0"/>
              <a:t>Have</a:t>
            </a:r>
            <a:r>
              <a:rPr lang="en-GB" sz="2800" i="1" dirty="0">
                <a:ea typeface="+mn-lt"/>
                <a:cs typeface="+mn-lt"/>
              </a:rPr>
              <a:t> you found evidence of protected habitats or species?</a:t>
            </a:r>
            <a:endParaRPr lang="en-GB" sz="2800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i="1" dirty="0">
                <a:ea typeface="+mn-lt"/>
                <a:cs typeface="+mn-lt"/>
              </a:rPr>
              <a:t>Do they overlap with the  proposed housing or community farm?</a:t>
            </a:r>
            <a:endParaRPr lang="en-GB" sz="28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i="1" dirty="0"/>
              <a:t>How do you think the different stages of development will affect different groups?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i="1" dirty="0"/>
              <a:t>Do you require more data (from additional surveys) to make these decisions?</a:t>
            </a:r>
          </a:p>
        </p:txBody>
      </p:sp>
    </p:spTree>
    <p:extLst>
      <p:ext uri="{BB962C8B-B14F-4D97-AF65-F5344CB8AC3E}">
        <p14:creationId xmlns:p14="http://schemas.microsoft.com/office/powerpoint/2010/main" val="3036626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402167" y="333376"/>
            <a:ext cx="11387667" cy="6264275"/>
          </a:xfr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rtlCol="0">
            <a:noAutofit/>
          </a:bodyPr>
          <a:lstStyle/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Useful References: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	Hill, D et al (2005) Handbook of biodiversity methods. CUP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	Institute of Environmental Assessment(1995) </a:t>
            </a:r>
            <a:b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Guidelines for baseline ecological assessment.</a:t>
            </a:r>
            <a:b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	Institute for Ecology and Environmental Management – Guidelines for ecological impact assessment in the United Kingdom.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http://www.ieem.net/ecia/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(on VLE)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	Morris, P and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Therivel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R (2009) Methods of environmental impact assessment. Routledge.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	Noble, B F (2006) Introduction to environmental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	impact assessment. OUP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	Treweek, J (1999) Ecological impact assessment. Blackwell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GB" sz="1800" dirty="0">
              <a:solidFill>
                <a:schemeClr val="hlin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GB" sz="1800" dirty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http://planningguidance.planningportal.gov.uk/blog/guidance/environmental-impact-assessment/</a:t>
            </a:r>
            <a:r>
              <a:rPr lang="en-GB" sz="1800" dirty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800" dirty="0">
              <a:solidFill>
                <a:schemeClr val="hlin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693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>
            <a:extLst>
              <a:ext uri="{FF2B5EF4-FFF2-40B4-BE49-F238E27FC236}">
                <a16:creationId xmlns:a16="http://schemas.microsoft.com/office/drawing/2014/main" id="{2B4215D9-DBBD-4B6D-B3B1-40D181A4D7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20687" y="295619"/>
            <a:ext cx="6019800" cy="6324600"/>
          </a:xfrm>
        </p:spPr>
        <p:txBody>
          <a:bodyPr rtlCol="0">
            <a:normAutofit/>
          </a:bodyPr>
          <a:lstStyle/>
          <a:p>
            <a:pPr marL="0" indent="0">
              <a:buNone/>
              <a:defRPr/>
            </a:pPr>
            <a:r>
              <a:rPr lang="en-GB" altLang="en-US" sz="3200" dirty="0"/>
              <a:t>When is an EIA required?</a:t>
            </a:r>
          </a:p>
          <a:p>
            <a:pPr>
              <a:defRPr/>
            </a:pPr>
            <a:endParaRPr lang="en-GB" altLang="en-US" sz="2000" dirty="0"/>
          </a:p>
          <a:p>
            <a:pPr>
              <a:defRPr/>
            </a:pPr>
            <a:endParaRPr lang="en-GB" altLang="en-US" sz="2400" dirty="0"/>
          </a:p>
        </p:txBody>
      </p:sp>
      <p:pic>
        <p:nvPicPr>
          <p:cNvPr id="32771" name="Picture 4" descr="ProjectsRequireEIA">
            <a:extLst>
              <a:ext uri="{FF2B5EF4-FFF2-40B4-BE49-F238E27FC236}">
                <a16:creationId xmlns:a16="http://schemas.microsoft.com/office/drawing/2014/main" id="{C4F1CCD2-7C98-462F-BA84-E36B0A96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48" y="908050"/>
            <a:ext cx="4725987" cy="558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1">
            <a:extLst>
              <a:ext uri="{FF2B5EF4-FFF2-40B4-BE49-F238E27FC236}">
                <a16:creationId xmlns:a16="http://schemas.microsoft.com/office/drawing/2014/main" id="{2A3CBF07-826A-4891-B5BF-59A83F922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003" y="907554"/>
            <a:ext cx="4572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Differs between countries, but World Bank list provides good indication</a:t>
            </a:r>
          </a:p>
        </p:txBody>
      </p:sp>
      <p:pic>
        <p:nvPicPr>
          <p:cNvPr id="32773" name="Picture 2">
            <a:extLst>
              <a:ext uri="{FF2B5EF4-FFF2-40B4-BE49-F238E27FC236}">
                <a16:creationId xmlns:a16="http://schemas.microsoft.com/office/drawing/2014/main" id="{B27ECA81-B792-4676-AADA-F103951FC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094" y="1713449"/>
            <a:ext cx="2897454" cy="190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7" descr="Image result for housing development">
            <a:extLst>
              <a:ext uri="{FF2B5EF4-FFF2-40B4-BE49-F238E27FC236}">
                <a16:creationId xmlns:a16="http://schemas.microsoft.com/office/drawing/2014/main" id="{061EF98D-BA54-4148-803F-082BFC3B4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295" y="2644852"/>
            <a:ext cx="2985073" cy="193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9" descr="Image result for dams">
            <a:extLst>
              <a:ext uri="{FF2B5EF4-FFF2-40B4-BE49-F238E27FC236}">
                <a16:creationId xmlns:a16="http://schemas.microsoft.com/office/drawing/2014/main" id="{9501CF17-CBA3-4E32-88C2-5DC13AD3E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671" y="4658147"/>
            <a:ext cx="3085029" cy="171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E94B75-3332-4DE5-8EE9-AE6C0348AE89}"/>
              </a:ext>
            </a:extLst>
          </p:cNvPr>
          <p:cNvSpPr/>
          <p:nvPr/>
        </p:nvSpPr>
        <p:spPr>
          <a:xfrm>
            <a:off x="890876" y="1387341"/>
            <a:ext cx="4624808" cy="18802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5">
            <a:extLst>
              <a:ext uri="{FF2B5EF4-FFF2-40B4-BE49-F238E27FC236}">
                <a16:creationId xmlns:a16="http://schemas.microsoft.com/office/drawing/2014/main" id="{E8DBCC54-1DBD-4FA2-998E-2F940C9C7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072" y="6513303"/>
            <a:ext cx="495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GB" altLang="en-US" sz="1400"/>
              <a:t>Adapted from The Essex guide to EIA, 2007</a:t>
            </a:r>
          </a:p>
        </p:txBody>
      </p:sp>
      <p:sp>
        <p:nvSpPr>
          <p:cNvPr id="34819" name="Rectangle 1">
            <a:extLst>
              <a:ext uri="{FF2B5EF4-FFF2-40B4-BE49-F238E27FC236}">
                <a16:creationId xmlns:a16="http://schemas.microsoft.com/office/drawing/2014/main" id="{EB23E7DE-8102-4652-9E3D-27443DEF2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037" y="239790"/>
            <a:ext cx="96663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200" b="1" dirty="0">
                <a:latin typeface="Calibri Light"/>
                <a:cs typeface="Calibri Light"/>
              </a:rPr>
              <a:t>Where does EIA fit into the planning process?</a:t>
            </a:r>
          </a:p>
        </p:txBody>
      </p:sp>
      <p:grpSp>
        <p:nvGrpSpPr>
          <p:cNvPr id="34820" name="Group 1">
            <a:extLst>
              <a:ext uri="{FF2B5EF4-FFF2-40B4-BE49-F238E27FC236}">
                <a16:creationId xmlns:a16="http://schemas.microsoft.com/office/drawing/2014/main" id="{7D804307-A403-4387-B2B5-4C3DBB6EFD4A}"/>
              </a:ext>
            </a:extLst>
          </p:cNvPr>
          <p:cNvGrpSpPr>
            <a:grpSpLocks/>
          </p:cNvGrpSpPr>
          <p:nvPr/>
        </p:nvGrpSpPr>
        <p:grpSpPr bwMode="auto">
          <a:xfrm>
            <a:off x="4446589" y="942976"/>
            <a:ext cx="4073525" cy="923925"/>
            <a:chOff x="2922453" y="942975"/>
            <a:chExt cx="4073660" cy="923318"/>
          </a:xfrm>
        </p:grpSpPr>
        <p:sp>
          <p:nvSpPr>
            <p:cNvPr id="34836" name="TextBox 5">
              <a:extLst>
                <a:ext uri="{FF2B5EF4-FFF2-40B4-BE49-F238E27FC236}">
                  <a16:creationId xmlns:a16="http://schemas.microsoft.com/office/drawing/2014/main" id="{490CC337-5194-4A96-B11A-F7065924F0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2453" y="942975"/>
              <a:ext cx="1728629" cy="9233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en-GB" altLang="en-US" dirty="0"/>
                <a:t>Is EIA necessary? </a:t>
              </a:r>
              <a:r>
                <a:rPr lang="en-GB" altLang="en-US" b="1" dirty="0"/>
                <a:t>(screening)</a:t>
              </a:r>
            </a:p>
          </p:txBody>
        </p:sp>
        <p:sp>
          <p:nvSpPr>
            <p:cNvPr id="34837" name="TextBox 10">
              <a:extLst>
                <a:ext uri="{FF2B5EF4-FFF2-40B4-BE49-F238E27FC236}">
                  <a16:creationId xmlns:a16="http://schemas.microsoft.com/office/drawing/2014/main" id="{758E6AE0-73BB-4A1C-B114-CA8E7B992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7325" y="1103313"/>
              <a:ext cx="1728788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en-GB" altLang="en-US" b="1" dirty="0">
                  <a:solidFill>
                    <a:srgbClr val="FF0000"/>
                  </a:solidFill>
                </a:rPr>
                <a:t>Planning authority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544B0EC-CB1B-4493-AFD7-A26B034E549E}"/>
              </a:ext>
            </a:extLst>
          </p:cNvPr>
          <p:cNvGrpSpPr>
            <a:grpSpLocks/>
          </p:cNvGrpSpPr>
          <p:nvPr/>
        </p:nvGrpSpPr>
        <p:grpSpPr bwMode="auto">
          <a:xfrm>
            <a:off x="4157663" y="1979614"/>
            <a:ext cx="5033962" cy="922337"/>
            <a:chOff x="2634103" y="1978890"/>
            <a:chExt cx="5033522" cy="923318"/>
          </a:xfrm>
        </p:grpSpPr>
        <p:sp>
          <p:nvSpPr>
            <p:cNvPr id="34834" name="TextBox 6">
              <a:extLst>
                <a:ext uri="{FF2B5EF4-FFF2-40B4-BE49-F238E27FC236}">
                  <a16:creationId xmlns:a16="http://schemas.microsoft.com/office/drawing/2014/main" id="{A872ABE1-A3F3-437A-B223-CA65B848A7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4103" y="1978890"/>
              <a:ext cx="2305330" cy="9233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en-GB" altLang="en-US" dirty="0"/>
                <a:t>Decide key environmental issues </a:t>
              </a:r>
              <a:r>
                <a:rPr lang="en-GB" altLang="en-US" b="1" dirty="0"/>
                <a:t>(scoping)</a:t>
              </a:r>
            </a:p>
          </p:txBody>
        </p:sp>
        <p:sp>
          <p:nvSpPr>
            <p:cNvPr id="34835" name="TextBox 11">
              <a:extLst>
                <a:ext uri="{FF2B5EF4-FFF2-40B4-BE49-F238E27FC236}">
                  <a16:creationId xmlns:a16="http://schemas.microsoft.com/office/drawing/2014/main" id="{57E56F57-D2D6-4DD2-BE8A-4B1EFA9D16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1500" y="2187575"/>
              <a:ext cx="2016125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en-GB" altLang="en-US" b="1" dirty="0">
                  <a:solidFill>
                    <a:srgbClr val="FF0000"/>
                  </a:solidFill>
                </a:rPr>
                <a:t>Applicant in consultation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0E443E-D98F-4885-B1F7-D4BA60B620F3}"/>
              </a:ext>
            </a:extLst>
          </p:cNvPr>
          <p:cNvGrpSpPr>
            <a:grpSpLocks/>
          </p:cNvGrpSpPr>
          <p:nvPr/>
        </p:nvGrpSpPr>
        <p:grpSpPr bwMode="auto">
          <a:xfrm>
            <a:off x="3443289" y="3008313"/>
            <a:ext cx="5748337" cy="1200150"/>
            <a:chOff x="1919288" y="3008690"/>
            <a:chExt cx="5748337" cy="1200314"/>
          </a:xfrm>
        </p:grpSpPr>
        <p:sp>
          <p:nvSpPr>
            <p:cNvPr id="34832" name="TextBox 7">
              <a:extLst>
                <a:ext uri="{FF2B5EF4-FFF2-40B4-BE49-F238E27FC236}">
                  <a16:creationId xmlns:a16="http://schemas.microsoft.com/office/drawing/2014/main" id="{1AE84757-1513-4C42-95CF-D61AA08AA9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9288" y="3008690"/>
              <a:ext cx="3629025" cy="12003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altLang="en-US" dirty="0"/>
                <a:t>Collect environmental info,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altLang="en-US" dirty="0"/>
                <a:t>Assess impacts,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GB" altLang="en-US" dirty="0"/>
                <a:t>Propose measures to deal with impacts </a:t>
              </a:r>
              <a:r>
                <a:rPr lang="en-GB" altLang="en-US" b="1" dirty="0"/>
                <a:t>(Mitigation)</a:t>
              </a:r>
            </a:p>
          </p:txBody>
        </p:sp>
        <p:sp>
          <p:nvSpPr>
            <p:cNvPr id="34833" name="TextBox 12">
              <a:extLst>
                <a:ext uri="{FF2B5EF4-FFF2-40B4-BE49-F238E27FC236}">
                  <a16:creationId xmlns:a16="http://schemas.microsoft.com/office/drawing/2014/main" id="{E9F3AD60-1AAA-45A4-B9B1-47CF12C6C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1500" y="3514725"/>
              <a:ext cx="20161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en-GB" altLang="en-US" b="1" dirty="0">
                  <a:solidFill>
                    <a:srgbClr val="FF0000"/>
                  </a:solidFill>
                </a:rPr>
                <a:t>Applicant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7CDB257-B20C-4CEF-81D5-8B9BB98C1424}"/>
              </a:ext>
            </a:extLst>
          </p:cNvPr>
          <p:cNvGrpSpPr>
            <a:grpSpLocks/>
          </p:cNvGrpSpPr>
          <p:nvPr/>
        </p:nvGrpSpPr>
        <p:grpSpPr bwMode="auto">
          <a:xfrm>
            <a:off x="3690938" y="5102226"/>
            <a:ext cx="5201740" cy="651219"/>
            <a:chOff x="2167637" y="5101657"/>
            <a:chExt cx="5201061" cy="651779"/>
          </a:xfrm>
        </p:grpSpPr>
        <p:sp>
          <p:nvSpPr>
            <p:cNvPr id="34830" name="TextBox 5">
              <a:extLst>
                <a:ext uri="{FF2B5EF4-FFF2-40B4-BE49-F238E27FC236}">
                  <a16:creationId xmlns:a16="http://schemas.microsoft.com/office/drawing/2014/main" id="{8852C651-0AC9-4DC8-B48F-790F0AC8CC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7637" y="5101657"/>
              <a:ext cx="3132330" cy="6463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en-GB" altLang="en-US" dirty="0"/>
                <a:t>Assess planning application</a:t>
              </a:r>
              <a:endParaRPr lang="en-GB" altLang="en-US" b="1" dirty="0"/>
            </a:p>
          </p:txBody>
        </p:sp>
        <p:sp>
          <p:nvSpPr>
            <p:cNvPr id="34831" name="TextBox 14">
              <a:extLst>
                <a:ext uri="{FF2B5EF4-FFF2-40B4-BE49-F238E27FC236}">
                  <a16:creationId xmlns:a16="http://schemas.microsoft.com/office/drawing/2014/main" id="{B6AE8312-F224-470D-B242-66B3BFB9AF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9911" y="5107324"/>
              <a:ext cx="1728787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en-GB" altLang="en-US" b="1" dirty="0">
                  <a:solidFill>
                    <a:srgbClr val="FF0000"/>
                  </a:solidFill>
                </a:rPr>
                <a:t>Planning authority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371A0D-6C93-4D43-8C5B-8244A9F9A7A1}"/>
              </a:ext>
            </a:extLst>
          </p:cNvPr>
          <p:cNvGrpSpPr>
            <a:grpSpLocks/>
          </p:cNvGrpSpPr>
          <p:nvPr/>
        </p:nvGrpSpPr>
        <p:grpSpPr bwMode="auto">
          <a:xfrm>
            <a:off x="3690938" y="5888040"/>
            <a:ext cx="6327966" cy="669293"/>
            <a:chOff x="2167636" y="5887827"/>
            <a:chExt cx="6327287" cy="669474"/>
          </a:xfrm>
        </p:grpSpPr>
        <p:sp>
          <p:nvSpPr>
            <p:cNvPr id="34828" name="TextBox 5">
              <a:extLst>
                <a:ext uri="{FF2B5EF4-FFF2-40B4-BE49-F238E27FC236}">
                  <a16:creationId xmlns:a16="http://schemas.microsoft.com/office/drawing/2014/main" id="{27488E4A-63DD-452C-8C73-541967158B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7636" y="5887827"/>
              <a:ext cx="3132330" cy="6463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en-GB" altLang="en-US" dirty="0"/>
                <a:t>Monitor site if permission granted</a:t>
              </a:r>
              <a:endParaRPr lang="en-GB" altLang="en-US" b="1" dirty="0"/>
            </a:p>
          </p:txBody>
        </p:sp>
        <p:sp>
          <p:nvSpPr>
            <p:cNvPr id="34829" name="TextBox 15">
              <a:extLst>
                <a:ext uri="{FF2B5EF4-FFF2-40B4-BE49-F238E27FC236}">
                  <a16:creationId xmlns:a16="http://schemas.microsoft.com/office/drawing/2014/main" id="{D634F365-5131-413B-A9ED-CFC2CAA74B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7610" y="5911189"/>
              <a:ext cx="2627313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en-GB" altLang="en-US" b="1" dirty="0">
                  <a:solidFill>
                    <a:srgbClr val="FF0000"/>
                  </a:solidFill>
                </a:rPr>
                <a:t>Applicant and Planning authority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D33C7-7E6F-4159-9542-F57673A5EAF7}"/>
              </a:ext>
            </a:extLst>
          </p:cNvPr>
          <p:cNvGrpSpPr>
            <a:grpSpLocks/>
          </p:cNvGrpSpPr>
          <p:nvPr/>
        </p:nvGrpSpPr>
        <p:grpSpPr bwMode="auto">
          <a:xfrm>
            <a:off x="3690939" y="4314825"/>
            <a:ext cx="5427241" cy="647700"/>
            <a:chOff x="2167638" y="4315487"/>
            <a:chExt cx="5426550" cy="646323"/>
          </a:xfrm>
        </p:grpSpPr>
        <p:sp>
          <p:nvSpPr>
            <p:cNvPr id="34826" name="TextBox 5">
              <a:extLst>
                <a:ext uri="{FF2B5EF4-FFF2-40B4-BE49-F238E27FC236}">
                  <a16:creationId xmlns:a16="http://schemas.microsoft.com/office/drawing/2014/main" id="{37475765-C8A3-4C9C-A19A-FF6E0DC340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7638" y="4315487"/>
              <a:ext cx="3132330" cy="6463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en-GB" altLang="en-US" dirty="0"/>
                <a:t>Present </a:t>
              </a:r>
              <a:r>
                <a:rPr lang="en-GB" altLang="en-US" b="1" dirty="0"/>
                <a:t>Environmental Statement</a:t>
              </a:r>
            </a:p>
          </p:txBody>
        </p:sp>
        <p:sp>
          <p:nvSpPr>
            <p:cNvPr id="34827" name="TextBox 17">
              <a:extLst>
                <a:ext uri="{FF2B5EF4-FFF2-40B4-BE49-F238E27FC236}">
                  <a16:creationId xmlns:a16="http://schemas.microsoft.com/office/drawing/2014/main" id="{DE61BDC8-DAC9-465F-90C3-1378C52451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8063" y="4461637"/>
              <a:ext cx="20161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en-GB" altLang="en-US" b="1" dirty="0">
                  <a:solidFill>
                    <a:srgbClr val="FF0000"/>
                  </a:solidFill>
                </a:rPr>
                <a:t>Applicant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031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D0057-1138-444B-A9B1-F05A691FC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66" y="-3940"/>
            <a:ext cx="10515600" cy="1325563"/>
          </a:xfrm>
        </p:spPr>
        <p:txBody>
          <a:bodyPr/>
          <a:lstStyle/>
          <a:p>
            <a:r>
              <a:rPr lang="en-GB" b="1" dirty="0"/>
              <a:t>How does an EIA define the Environment?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37A96-0582-41B9-B379-92C903BE3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405" y="1510746"/>
            <a:ext cx="10515600" cy="47185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lvl="1" indent="0">
              <a:buNone/>
              <a:defRPr/>
            </a:pPr>
            <a:r>
              <a:rPr lang="en-GB" sz="2800" dirty="0"/>
              <a:t>Broad multi-interdisciplinary definition:</a:t>
            </a:r>
            <a:endParaRPr lang="en-GB" sz="2800" dirty="0">
              <a:cs typeface="Calibri"/>
            </a:endParaRPr>
          </a:p>
          <a:p>
            <a:pPr lvl="1">
              <a:defRPr/>
            </a:pPr>
            <a:r>
              <a:rPr lang="en-GB" sz="2800" dirty="0">
                <a:solidFill>
                  <a:srgbClr val="0000FF"/>
                </a:solidFill>
              </a:rPr>
              <a:t>Ecological (flora and fauna)</a:t>
            </a:r>
            <a:endParaRPr lang="en-GB" sz="2800">
              <a:solidFill>
                <a:srgbClr val="0000FF"/>
              </a:solidFill>
              <a:cs typeface="Calibri"/>
            </a:endParaRPr>
          </a:p>
          <a:p>
            <a:pPr lvl="1">
              <a:defRPr/>
            </a:pPr>
            <a:r>
              <a:rPr lang="en-GB" sz="2800" dirty="0"/>
              <a:t>Noise</a:t>
            </a:r>
            <a:endParaRPr lang="en-GB" sz="2800" dirty="0">
              <a:cs typeface="Calibri"/>
            </a:endParaRPr>
          </a:p>
          <a:p>
            <a:pPr lvl="1">
              <a:defRPr/>
            </a:pPr>
            <a:r>
              <a:rPr lang="en-GB" sz="2800" dirty="0"/>
              <a:t>Pollution</a:t>
            </a:r>
            <a:endParaRPr lang="en-GB" sz="2800" dirty="0">
              <a:cs typeface="Calibri"/>
            </a:endParaRPr>
          </a:p>
          <a:p>
            <a:pPr lvl="1">
              <a:defRPr/>
            </a:pPr>
            <a:r>
              <a:rPr lang="en-GB" sz="2800" dirty="0"/>
              <a:t>Health</a:t>
            </a:r>
            <a:endParaRPr lang="en-GB" sz="2800" dirty="0">
              <a:cs typeface="Calibri"/>
            </a:endParaRPr>
          </a:p>
          <a:p>
            <a:pPr lvl="1">
              <a:defRPr/>
            </a:pPr>
            <a:r>
              <a:rPr lang="en-GB" sz="2800" dirty="0"/>
              <a:t>Soil quality</a:t>
            </a:r>
            <a:endParaRPr lang="en-GB" sz="2800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4320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445" y="204939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/>
              <a:t>Your assignment requires you to carry out the first stages of an Ecological Impact Assessment (</a:t>
            </a:r>
            <a:r>
              <a:rPr lang="en-GB" sz="4000" b="1" dirty="0" err="1"/>
              <a:t>EcIA</a:t>
            </a:r>
            <a:r>
              <a:rPr lang="en-GB" sz="4000" b="1" dirty="0"/>
              <a:t>)</a:t>
            </a:r>
            <a:endParaRPr lang="en-GB" sz="4000" b="1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524" y="1753994"/>
            <a:ext cx="4267570" cy="427976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6950" y="3257037"/>
            <a:ext cx="5183188" cy="1901752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GB" dirty="0"/>
              <a:t>Community Farm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150 Eco-homes</a:t>
            </a:r>
          </a:p>
          <a:p>
            <a:r>
              <a:rPr lang="en-GB" b="0" dirty="0"/>
              <a:t>Solar panels, green-walls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088" y="1715090"/>
            <a:ext cx="3100969" cy="20826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460" y="4048986"/>
            <a:ext cx="3625356" cy="221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93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349" y="140674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i="1" dirty="0"/>
              <a:t>Your assignment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06764" y="1475418"/>
            <a:ext cx="9227239" cy="45294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 dirty="0"/>
              <a:t>Part 1. Establish the ecological value of the development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Document the habitats and species of interest that have previously been recorded within a 2km-readius of the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Present the baseline habitat survey of the site (Phase-1 habitat survey)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spcAft>
                <a:spcPts val="1000"/>
              </a:spcAft>
            </a:pPr>
            <a:r>
              <a:rPr lang="en-US" sz="2800" b="1" dirty="0"/>
              <a:t>Part 2. </a:t>
            </a:r>
            <a:r>
              <a:rPr lang="en-US" sz="2800" b="1" dirty="0" err="1"/>
              <a:t>Summarise</a:t>
            </a:r>
            <a:r>
              <a:rPr lang="en-US" sz="2800" b="1" dirty="0"/>
              <a:t> how the development might impact the ecological value of the site </a:t>
            </a:r>
            <a:endParaRPr lang="en-US" sz="2800" b="1" dirty="0">
              <a:cs typeface="Calibri"/>
            </a:endParaRPr>
          </a:p>
          <a:p>
            <a:pPr>
              <a:spcAft>
                <a:spcPts val="1200"/>
              </a:spcAft>
            </a:pPr>
            <a:r>
              <a:rPr lang="en-US" sz="2800" b="1" dirty="0"/>
              <a:t>Part 3. Provide recommendations for further surveys where you feel data is lacking</a:t>
            </a:r>
            <a:endParaRPr lang="en-US" sz="2800" b="1" dirty="0">
              <a:cs typeface="Calibri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19435" y="3836206"/>
            <a:ext cx="9993745" cy="2319496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038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AA0F-8F8F-42E4-BFF9-0773854E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72" y="263199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How can we assess ecological impact?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0139-7001-4733-ACDD-856335171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35" y="2038617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  <a:defRPr/>
            </a:pPr>
            <a:r>
              <a:rPr lang="en-GB" sz="2800" dirty="0"/>
              <a:t>A variety of options:</a:t>
            </a:r>
          </a:p>
          <a:p>
            <a:pPr lvl="1">
              <a:defRPr/>
            </a:pPr>
            <a:r>
              <a:rPr lang="en-GB" sz="2800" i="1" dirty="0"/>
              <a:t>Experiments and statistical models.</a:t>
            </a:r>
          </a:p>
          <a:p>
            <a:pPr lvl="1">
              <a:defRPr/>
            </a:pPr>
            <a:r>
              <a:rPr lang="en-GB" sz="2800" i="1" dirty="0"/>
              <a:t>Evidence from comparative studies.</a:t>
            </a:r>
          </a:p>
          <a:p>
            <a:pPr lvl="1">
              <a:defRPr/>
            </a:pPr>
            <a:r>
              <a:rPr lang="en-GB" sz="2800" i="1" dirty="0"/>
              <a:t>Expert judgement.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2347234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>
          <a:xfrm>
            <a:off x="435421" y="297073"/>
            <a:ext cx="11618384" cy="6264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A common approach 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Common approach is to use checklist developed by the TAG system (Transport Analysis Guidance) which considers: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sz="2800" b="1" dirty="0">
                <a:latin typeface="Arial"/>
                <a:cs typeface="Arial"/>
              </a:rPr>
              <a:t>Area</a:t>
            </a:r>
            <a:r>
              <a:rPr lang="en-GB" sz="2000" b="1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of features i.e., with key species/habitats/nature reserves</a:t>
            </a:r>
          </a:p>
          <a:p>
            <a:pPr marL="914400" lvl="1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GB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of the feature (biodiversity/ recreation) </a:t>
            </a:r>
          </a:p>
          <a:p>
            <a:pPr marL="914400" lvl="1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GB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at which it matters (local/national/international)</a:t>
            </a:r>
          </a:p>
          <a:p>
            <a:pPr marL="914400" lvl="1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GB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(designation/rareness)</a:t>
            </a:r>
          </a:p>
          <a:p>
            <a:pPr marL="914400" lvl="1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GB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Trend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abundance relative to a target level </a:t>
            </a:r>
          </a:p>
          <a:p>
            <a:pPr marL="914400" lvl="1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GB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Substitution possibilities</a:t>
            </a:r>
          </a:p>
          <a:p>
            <a:pPr marL="457200" lvl="1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2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864" y="4203701"/>
            <a:ext cx="3937000" cy="265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5378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mageCreateDate xmlns="AF814C0F-6AD2-4FEF-AE48-EABA81044B75" xsi:nil="true"/>
    <PublishingExpirationDate xmlns="http://schemas.microsoft.com/sharepoint/v3" xsi:nil="true"/>
    <PublishingStartDate xmlns="http://schemas.microsoft.com/sharepoint/v3" xsi:nil="true"/>
    <wic_System_Copyright xmlns="http://schemas.microsoft.com/sharepoint/v3/fields" xsi:nil="true"/>
    <_dlc_DocId xmlns="df01153b-f2a2-4473-a44b-192772b954b7">476WRUACQSVA-213517840-56</_dlc_DocId>
    <_dlc_DocIdUrl xmlns="df01153b-f2a2-4473-a44b-192772b954b7">
      <Url>http://vle.anglia.ac.uk/modules/2016/MOD003238/SEM2-F01CAM/_layouts/15/DocIdRedir.aspx?ID=476WRUACQSVA-213517840-56</Url>
      <Description>476WRUACQSVA-213517840-56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0FE00908C545134E98AE485FF98CE1CC" ma:contentTypeVersion="1" ma:contentTypeDescription="Upload an image." ma:contentTypeScope="" ma:versionID="88f05ad9079dd96cdd8604e627be029c">
  <xsd:schema xmlns:xsd="http://www.w3.org/2001/XMLSchema" xmlns:xs="http://www.w3.org/2001/XMLSchema" xmlns:p="http://schemas.microsoft.com/office/2006/metadata/properties" xmlns:ns1="http://schemas.microsoft.com/sharepoint/v3" xmlns:ns2="AF814C0F-6AD2-4FEF-AE48-EABA81044B75" xmlns:ns3="349AC642-445D-4483-8F71-A302FC5337CC" xmlns:ns4="http://schemas.microsoft.com/sharepoint/v3/fields" xmlns:ns5="df01153b-f2a2-4473-a44b-192772b954b7" targetNamespace="http://schemas.microsoft.com/office/2006/metadata/properties" ma:root="true" ma:fieldsID="54a3fa38a12697c69b02c2985749f966" ns1:_="" ns2:_="" ns3:_="" ns4:_="" ns5:_="">
    <xsd:import namespace="http://schemas.microsoft.com/sharepoint/v3"/>
    <xsd:import namespace="AF814C0F-6AD2-4FEF-AE48-EABA81044B75"/>
    <xsd:import namespace="349AC642-445D-4483-8F71-A302FC5337CC"/>
    <xsd:import namespace="http://schemas.microsoft.com/sharepoint/v3/fields"/>
    <xsd:import namespace="df01153b-f2a2-4473-a44b-192772b954b7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3:ThumbnailExists" minOccurs="0"/>
                <xsd:element ref="ns3:PreviewExists" minOccurs="0"/>
                <xsd:element ref="ns3:ImageWidth" minOccurs="0"/>
                <xsd:element ref="ns3:ImageHeight" minOccurs="0"/>
                <xsd:element ref="ns2:ImageCreateDate" minOccurs="0"/>
                <xsd:element ref="ns4:wic_System_Copyright" minOccurs="0"/>
                <xsd:element ref="ns5:_dlc_DocId" minOccurs="0"/>
                <xsd:element ref="ns5:_dlc_DocIdUrl" minOccurs="0"/>
                <xsd:element ref="ns5:_dlc_DocIdPersistI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30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31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814C0F-6AD2-4FEF-AE48-EABA81044B75" elementFormDefault="qualified">
    <xsd:import namespace="http://schemas.microsoft.com/office/2006/documentManagement/types"/>
    <xsd:import namespace="http://schemas.microsoft.com/office/infopath/2007/PartnerControls"/>
    <xsd:element name="ImageCreateDate" ma:index="25" nillable="true" ma:displayName="Date Picture Taken" ma:description="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9AC642-445D-4483-8F71-A302FC5337CC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01153b-f2a2-4473-a44b-192772b954b7" elementFormDefault="qualified">
    <xsd:import namespace="http://schemas.microsoft.com/office/2006/documentManagement/types"/>
    <xsd:import namespace="http://schemas.microsoft.com/office/infopath/2007/PartnerControls"/>
    <xsd:element name="_dlc_DocId" ma:index="27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8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29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E88050-22CD-4866-9425-AD44BF483EB6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06651796-9D86-4953-B7F4-E8E85FDE6B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B9CECE-3158-42B8-B232-214CC1EBA977}">
  <ds:schemaRefs>
    <ds:schemaRef ds:uri="AF814C0F-6AD2-4FEF-AE48-EABA81044B75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df01153b-f2a2-4473-a44b-192772b954b7"/>
    <ds:schemaRef ds:uri="349AC642-445D-4483-8F71-A302FC5337CC"/>
    <ds:schemaRef ds:uri="http://schemas.microsoft.com/sharepoint/v3"/>
    <ds:schemaRef ds:uri="http://schemas.microsoft.com/office/2006/metadata/properties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2EE6C1BE-86FE-4040-ACB1-929654797D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814C0F-6AD2-4FEF-AE48-EABA81044B75"/>
    <ds:schemaRef ds:uri="349AC642-445D-4483-8F71-A302FC5337CC"/>
    <ds:schemaRef ds:uri="http://schemas.microsoft.com/sharepoint/v3/fields"/>
    <ds:schemaRef ds:uri="df01153b-f2a2-4473-a44b-192772b954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4460</TotalTime>
  <Words>1107</Words>
  <Application>Microsoft Office PowerPoint</Application>
  <PresentationFormat>Widescreen</PresentationFormat>
  <Paragraphs>144</Paragraphs>
  <Slides>21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Verdana</vt:lpstr>
      <vt:lpstr>Wingdings</vt:lpstr>
      <vt:lpstr>Office Theme</vt:lpstr>
      <vt:lpstr>Document</vt:lpstr>
      <vt:lpstr>Week 5 Sustainable Land Management </vt:lpstr>
      <vt:lpstr>What does an Environmental Impact Assessment (EIA) involve?</vt:lpstr>
      <vt:lpstr>PowerPoint Presentation</vt:lpstr>
      <vt:lpstr>PowerPoint Presentation</vt:lpstr>
      <vt:lpstr>How does an EIA define the Environment?</vt:lpstr>
      <vt:lpstr>Your assignment requires you to carry out the first stages of an Ecological Impact Assessment (EcIA)</vt:lpstr>
      <vt:lpstr>Your assignment </vt:lpstr>
      <vt:lpstr>How can we assess ecological impact?</vt:lpstr>
      <vt:lpstr>PowerPoint Presentation</vt:lpstr>
      <vt:lpstr>Assignment – Part 2: Ecological Impact of the Site  Task 3: Scoping matrix  (20%) Task 4: Scientific rationale for impact rating (30%)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your own scoping matrix</vt:lpstr>
      <vt:lpstr>Some tips</vt:lpstr>
      <vt:lpstr>PowerPoint Presentation</vt:lpstr>
      <vt:lpstr>PowerPoint Presentation</vt:lpstr>
      <vt:lpstr>We will spend the rest of the session discussing the likely ecological impacts associated with the proposed eco-village at Cherry Hinton Pits.</vt:lpstr>
      <vt:lpstr>PowerPoint Presentation</vt:lpstr>
    </vt:vector>
  </TitlesOfParts>
  <Company>Anglia Ruskin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– part 2</dc:title>
  <dc:creator>Norfolk, Olivia</dc:creator>
  <cp:lastModifiedBy>Marcus Travers</cp:lastModifiedBy>
  <cp:revision>225</cp:revision>
  <dcterms:created xsi:type="dcterms:W3CDTF">2017-03-08T09:33:17Z</dcterms:created>
  <dcterms:modified xsi:type="dcterms:W3CDTF">2022-02-09T15:27:50Z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0x0101009148F5A04DDD49CBA7127AADA5FB792B00AADE34325A8B49CDA8BB4DB53328F214000FE00908C545134E98AE485FF98CE1CC</vt:lpwstr>
  </property>
  <property fmtid="{D5CDD505-2E9C-101B-9397-08002B2CF9AE}" pid="3" name="_dlc_DocIdItemGuid">
    <vt:lpwstr>52c8ee5b-e9a0-446d-aa3a-e30697379c23</vt:lpwstr>
  </property>
</Properties>
</file>